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7"/>
  </p:notesMasterIdLst>
  <p:handoutMasterIdLst>
    <p:handoutMasterId r:id="rId18"/>
  </p:handoutMasterIdLst>
  <p:sldIdLst>
    <p:sldId id="410" r:id="rId5"/>
    <p:sldId id="389" r:id="rId6"/>
    <p:sldId id="391" r:id="rId7"/>
    <p:sldId id="408" r:id="rId8"/>
    <p:sldId id="406" r:id="rId9"/>
    <p:sldId id="407" r:id="rId10"/>
    <p:sldId id="404" r:id="rId11"/>
    <p:sldId id="405" r:id="rId12"/>
    <p:sldId id="414" r:id="rId13"/>
    <p:sldId id="413" r:id="rId14"/>
    <p:sldId id="411" r:id="rId15"/>
    <p:sldId id="398" r:id="rId1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e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5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F43FFF67-0A66-4BA5-8D01-D7436A93C5DC}" type="datetime1">
              <a:rPr lang="it-IT" smtClean="0"/>
              <a:t>27/04/2026</a:t>
            </a:fld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E2C230DF-5933-439D-898F-38E9AC9BA688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8" name="Segnaposto intestazione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fld id="{CCC7B77D-D2C2-452D-80DB-AB1E949B0C69}" type="datetime1">
              <a:rPr lang="it-IT" smtClean="0"/>
              <a:pPr/>
              <a:t>27/04/2026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A89C7E07-3C67-C64C-8DA0-0404F630397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D15C3-D1B8-CBFB-12F9-EEE123A58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30EAF65-F9E6-E3DC-E456-978F2AADA2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B3B8563-D3B4-54F7-2754-2C3F0B26B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19EDFA-8E81-3606-FC73-62B4269C57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8243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1DA4A-C97B-11A1-5D29-C55A06642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DE526C6-2916-7CE5-45FD-C6CB593C27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3B264DC-8F41-32B7-0AB1-A09BCC6D98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FBBB1C-0E09-C733-591B-2234B5E7B3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2336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6248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4759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1160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4596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0233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4B434-8716-0941-C4E6-B43DDC9A5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53DD22F-1598-E7BB-C408-BF7C72F3ED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29180E6-4B4B-7C28-CCF2-F490C58A39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13E234-9830-1355-DEB3-5588FCBE74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758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it-IT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del titolo e tabell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igura a mano libera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7" name="Figura a mano libera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it-IT" sz="2000"/>
            </a:lvl1pPr>
            <a:lvl2pPr marL="457200" indent="0">
              <a:spcBef>
                <a:spcPts val="1800"/>
              </a:spcBef>
              <a:buNone/>
              <a:defRPr lang="it-IT" sz="2000"/>
            </a:lvl2pPr>
            <a:lvl3pPr marL="914400" indent="0">
              <a:spcBef>
                <a:spcPts val="1800"/>
              </a:spcBef>
              <a:buNone/>
              <a:defRPr lang="it-IT" sz="2000"/>
            </a:lvl3pPr>
            <a:lvl4pPr marL="1371600" indent="0">
              <a:spcBef>
                <a:spcPts val="1800"/>
              </a:spcBef>
              <a:buNone/>
              <a:defRPr lang="it-IT" sz="2000"/>
            </a:lvl4pPr>
            <a:lvl5pPr marL="1828800" indent="0">
              <a:spcBef>
                <a:spcPts val="1800"/>
              </a:spcBef>
              <a:buNone/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it-IT" sz="2000"/>
            </a:lvl1pPr>
            <a:lvl2pPr>
              <a:spcBef>
                <a:spcPts val="600"/>
              </a:spcBef>
              <a:defRPr lang="it-IT" sz="2000"/>
            </a:lvl2pPr>
            <a:lvl3pPr>
              <a:spcBef>
                <a:spcPts val="1800"/>
              </a:spcBef>
              <a:defRPr lang="it-IT" sz="2000"/>
            </a:lvl3pPr>
            <a:lvl4pPr>
              <a:spcBef>
                <a:spcPts val="1800"/>
              </a:spcBef>
              <a:defRPr lang="it-IT" sz="2000"/>
            </a:lvl4pPr>
            <a:lvl5pPr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due contenu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igura a mano libera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3" name="Figura a mano libera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4" name="Figura a mano libera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it-IT" sz="2000"/>
            </a:lvl1pPr>
            <a:lvl2pPr>
              <a:spcBef>
                <a:spcPts val="600"/>
              </a:spcBef>
              <a:defRPr lang="it-IT" sz="2000"/>
            </a:lvl2pPr>
            <a:lvl3pPr>
              <a:spcBef>
                <a:spcPts val="1800"/>
              </a:spcBef>
              <a:defRPr lang="it-IT" sz="2000"/>
            </a:lvl3pPr>
            <a:lvl4pPr>
              <a:spcBef>
                <a:spcPts val="1800"/>
              </a:spcBef>
              <a:defRPr lang="it-IT" sz="2000"/>
            </a:lvl4pPr>
            <a:lvl5pPr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it-IT" sz="2000"/>
            </a:lvl1pPr>
            <a:lvl2pPr>
              <a:spcBef>
                <a:spcPts val="1800"/>
              </a:spcBef>
              <a:defRPr lang="it-IT" sz="2000"/>
            </a:lvl2pPr>
            <a:lvl3pPr>
              <a:spcBef>
                <a:spcPts val="1800"/>
              </a:spcBef>
              <a:defRPr lang="it-IT" sz="2000"/>
            </a:lvl3pPr>
            <a:lvl4pPr>
              <a:spcBef>
                <a:spcPts val="1800"/>
              </a:spcBef>
              <a:defRPr lang="it-IT" sz="2000"/>
            </a:lvl4pPr>
            <a:lvl5pPr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9" name="Segnaposto tabella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it-IT"/>
            </a:lvl1pPr>
          </a:lstStyle>
          <a:p>
            <a:pPr rtl="0"/>
            <a:r>
              <a:rPr lang="it-IT"/>
              <a:t>Fare clic sull'icona per inserire una tabella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it-IT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8" name="Segnaposto tes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it-IT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it-IT" sz="4000"/>
            </a:lvl2pPr>
            <a:lvl3pPr>
              <a:defRPr lang="it-IT" sz="4000"/>
            </a:lvl3pPr>
            <a:lvl4pPr>
              <a:defRPr lang="it-IT" sz="4000"/>
            </a:lvl4pPr>
            <a:lvl5pPr>
              <a:defRPr lang="it-IT" sz="4000"/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Forma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8" name="Figura a mano libera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9" name="Figura a mano libera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2" name="Titolo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 spc="50" baseline="0"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2" name="Segnaposto contenuto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it-IT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it-IT" sz="2000"/>
            </a:lvl2pPr>
            <a:lvl3pPr indent="-283464">
              <a:spcBef>
                <a:spcPts val="1800"/>
              </a:spcBef>
              <a:defRPr lang="it-IT" sz="2000"/>
            </a:lvl3pPr>
            <a:lvl4pPr indent="-283464">
              <a:spcBef>
                <a:spcPts val="1800"/>
              </a:spcBef>
              <a:defRPr lang="it-IT" sz="2000"/>
            </a:lvl4pPr>
            <a:lvl5pPr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3" name="Segnaposto numero diapositiva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  <p:sp>
        <p:nvSpPr>
          <p:cNvPr id="42" name="Segnaposto data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ezio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it-IT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it-IT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it-IT" sz="2000"/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18" name="Segnaposto tes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it-IT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it-IT" sz="4000"/>
            </a:lvl2pPr>
            <a:lvl3pPr>
              <a:defRPr lang="it-IT" sz="4000"/>
            </a:lvl3pPr>
            <a:lvl4pPr>
              <a:defRPr lang="it-IT" sz="4000"/>
            </a:lvl4pPr>
            <a:lvl5pPr>
              <a:defRPr lang="it-IT" sz="4000"/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epilog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uppo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igura a mano libera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2" name="Figura a mano libera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3" name="Figura a mano libera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32" name="Tito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2" name="Segnaposto contenuto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it-IT" sz="2000"/>
            </a:lvl1pPr>
            <a:lvl2pPr indent="-283464">
              <a:spcBef>
                <a:spcPts val="1800"/>
              </a:spcBef>
              <a:defRPr lang="it-IT" sz="2000"/>
            </a:lvl2pPr>
            <a:lvl3pPr indent="-283464">
              <a:spcBef>
                <a:spcPts val="1800"/>
              </a:spcBef>
              <a:defRPr lang="it-IT" sz="2000"/>
            </a:lvl3pPr>
            <a:lvl4pPr indent="-283464">
              <a:spcBef>
                <a:spcPts val="1800"/>
              </a:spcBef>
              <a:defRPr lang="it-IT" sz="2000"/>
            </a:lvl4pPr>
            <a:lvl5pPr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it-IT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Segnaposto tes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it-IT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it-IT" sz="4000"/>
            </a:lvl2pPr>
            <a:lvl3pPr>
              <a:defRPr lang="it-IT" sz="4000"/>
            </a:lvl3pPr>
            <a:lvl4pPr>
              <a:defRPr lang="it-IT" sz="4000"/>
            </a:lvl4pPr>
            <a:lvl5pPr>
              <a:defRPr lang="it-IT" sz="4000"/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due contenuti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igura a mano libera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3" name="Figura a mano libera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4" name="Figura a mano libera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2" name="Segnaposto contenuto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it-IT" sz="2000"/>
            </a:lvl1pPr>
            <a:lvl2pPr marL="283464" indent="-283464">
              <a:spcBef>
                <a:spcPts val="1800"/>
              </a:spcBef>
              <a:defRPr lang="it-IT" sz="2000"/>
            </a:lvl2pPr>
            <a:lvl3pPr marL="594360" indent="-283464">
              <a:spcBef>
                <a:spcPts val="1800"/>
              </a:spcBef>
              <a:defRPr lang="it-IT" sz="2000"/>
            </a:lvl3pPr>
            <a:lvl4pPr marL="822960" indent="-283464">
              <a:spcBef>
                <a:spcPts val="1800"/>
              </a:spcBef>
              <a:defRPr lang="it-IT" sz="2000"/>
            </a:lvl4pPr>
            <a:lvl5pPr marL="1005840"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3" name="Segnaposto contenuto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it-IT" sz="2000"/>
            </a:lvl1pPr>
            <a:lvl2pPr marL="283464" indent="-283464">
              <a:spcBef>
                <a:spcPts val="1800"/>
              </a:spcBef>
              <a:defRPr lang="it-IT" sz="2000"/>
            </a:lvl2pPr>
            <a:lvl3pPr marL="548640" indent="-283464">
              <a:spcBef>
                <a:spcPts val="1800"/>
              </a:spcBef>
              <a:defRPr lang="it-IT" sz="2000"/>
            </a:lvl3pPr>
            <a:lvl4pPr marL="822960" indent="-283464">
              <a:spcBef>
                <a:spcPts val="1800"/>
              </a:spcBef>
              <a:defRPr lang="it-IT" sz="2000"/>
            </a:lvl4pPr>
            <a:lvl5pPr marL="1005840"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Forma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3" name="Figura a mano libera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4" name="Figura a mano libera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8" name="Figura a mano libera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9" name="Figura a mano libera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it-IT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it-IT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it-IT" sz="2000"/>
            </a:lvl3pPr>
            <a:lvl4pPr marL="1371600" indent="0">
              <a:spcBef>
                <a:spcPts val="1800"/>
              </a:spcBef>
              <a:buFont typeface="+mj-lt"/>
              <a:buNone/>
              <a:defRPr lang="it-IT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endParaRPr lang="it-IT" dirty="0"/>
          </a:p>
        </p:txBody>
      </p:sp>
      <p:sp>
        <p:nvSpPr>
          <p:cNvPr id="2" name="Segnaposto contenuto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it-IT" sz="2000"/>
            </a:lvl1pPr>
            <a:lvl2pPr marL="283464" indent="-283464">
              <a:spcBef>
                <a:spcPts val="1800"/>
              </a:spcBef>
              <a:defRPr lang="it-IT" sz="2000"/>
            </a:lvl2pPr>
            <a:lvl3pPr marL="548640" indent="-283464">
              <a:spcBef>
                <a:spcPts val="1800"/>
              </a:spcBef>
              <a:defRPr lang="it-IT" sz="2000"/>
            </a:lvl3pPr>
            <a:lvl4pPr marL="822960" indent="-283464">
              <a:spcBef>
                <a:spcPts val="1800"/>
              </a:spcBef>
              <a:defRPr lang="it-IT" sz="2000"/>
            </a:lvl4pPr>
            <a:lvl5pPr marL="1005840"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titolo e immag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3" name="Segnaposto contenuto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it-IT" sz="2000"/>
            </a:lvl1pPr>
            <a:lvl2pPr indent="-283464">
              <a:spcBef>
                <a:spcPts val="1800"/>
              </a:spcBef>
              <a:defRPr lang="it-IT" sz="2000"/>
            </a:lvl2pPr>
            <a:lvl3pPr indent="-283464">
              <a:spcBef>
                <a:spcPts val="1800"/>
              </a:spcBef>
              <a:defRPr lang="it-IT" sz="2000"/>
            </a:lvl3pPr>
            <a:lvl4pPr indent="-283464">
              <a:spcBef>
                <a:spcPts val="1800"/>
              </a:spcBef>
              <a:defRPr lang="it-IT" sz="2000"/>
            </a:lvl4pPr>
            <a:lvl5pPr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it-IT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2" name="Segnaposto titolo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0" name="Segnaposto data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it-IT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it-IT" dirty="0">
              <a:latin typeface="+mn-lt"/>
            </a:endParaRPr>
          </a:p>
        </p:txBody>
      </p:sp>
      <p:sp>
        <p:nvSpPr>
          <p:cNvPr id="32" name="Segnaposto numero diapositiva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it-IT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it-IT"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lang="it-IT">
          <a:solidFill>
            <a:schemeClr val="tx2"/>
          </a:solidFill>
        </a:defRPr>
      </a:lvl2pPr>
      <a:lvl3pPr eaLnBrk="1" hangingPunct="1">
        <a:defRPr lang="it-IT">
          <a:solidFill>
            <a:schemeClr val="tx2"/>
          </a:solidFill>
        </a:defRPr>
      </a:lvl3pPr>
      <a:lvl4pPr eaLnBrk="1" hangingPunct="1">
        <a:defRPr lang="it-IT">
          <a:solidFill>
            <a:schemeClr val="tx2"/>
          </a:solidFill>
        </a:defRPr>
      </a:lvl4pPr>
      <a:lvl5pPr eaLnBrk="1" hangingPunct="1">
        <a:defRPr lang="it-IT">
          <a:solidFill>
            <a:schemeClr val="tx2"/>
          </a:solidFill>
        </a:defRPr>
      </a:lvl5pPr>
      <a:lvl6pPr eaLnBrk="1" hangingPunct="1">
        <a:defRPr lang="it-IT">
          <a:solidFill>
            <a:schemeClr val="tx2"/>
          </a:solidFill>
        </a:defRPr>
      </a:lvl6pPr>
      <a:lvl7pPr eaLnBrk="1" hangingPunct="1">
        <a:defRPr lang="it-IT">
          <a:solidFill>
            <a:schemeClr val="tx2"/>
          </a:solidFill>
        </a:defRPr>
      </a:lvl7pPr>
      <a:lvl8pPr eaLnBrk="1" hangingPunct="1">
        <a:defRPr lang="it-IT">
          <a:solidFill>
            <a:schemeClr val="tx2"/>
          </a:solidFill>
        </a:defRPr>
      </a:lvl8pPr>
      <a:lvl9pPr eaLnBrk="1" hangingPunct="1">
        <a:defRPr lang="it-IT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it-IT"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5881" y="1477598"/>
            <a:ext cx="9167404" cy="1715899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dirty="0">
                <a:solidFill>
                  <a:srgbClr val="002060"/>
                </a:solidFill>
              </a:rPr>
              <a:t>CENTRO ESTIVO </a:t>
            </a:r>
            <a:br>
              <a:rPr lang="it-IT" dirty="0">
                <a:solidFill>
                  <a:srgbClr val="002060"/>
                </a:solidFill>
              </a:rPr>
            </a:br>
            <a:r>
              <a:rPr lang="it-IT" dirty="0">
                <a:solidFill>
                  <a:srgbClr val="002060"/>
                </a:solidFill>
              </a:rPr>
              <a:t>2026</a:t>
            </a:r>
          </a:p>
        </p:txBody>
      </p:sp>
      <p:pic>
        <p:nvPicPr>
          <p:cNvPr id="4" name="Immagine 3" descr="Immagine che contiene Elementi grafici, Carattere, grafica, tipografia&#10;&#10;Il contenuto generato dall'IA potrebbe non essere corretto.">
            <a:extLst>
              <a:ext uri="{FF2B5EF4-FFF2-40B4-BE49-F238E27FC236}">
                <a16:creationId xmlns:a16="http://schemas.microsoft.com/office/drawing/2014/main" id="{9B6F3101-CD14-5BA2-0F7C-5189E3806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144" y="5911774"/>
            <a:ext cx="2301920" cy="621153"/>
          </a:xfrm>
          <a:prstGeom prst="rect">
            <a:avLst/>
          </a:prstGeom>
        </p:spPr>
      </p:pic>
      <p:pic>
        <p:nvPicPr>
          <p:cNvPr id="6" name="Immagine 5" descr="Immagine che contiene Elementi grafici, logo, Carattere, grafica&#10;&#10;Il contenuto generato dall'IA potrebbe non essere corretto.">
            <a:extLst>
              <a:ext uri="{FF2B5EF4-FFF2-40B4-BE49-F238E27FC236}">
                <a16:creationId xmlns:a16="http://schemas.microsoft.com/office/drawing/2014/main" id="{285DE395-8367-8386-9EF1-3A0D0E0EF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5" y="5622512"/>
            <a:ext cx="1199679" cy="119967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6C3F3C5-C7E9-1199-83BF-0975A639B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49" y="151525"/>
            <a:ext cx="941918" cy="123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459C5-0194-D4F6-0123-95D91F278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E35CC34-C824-3A09-B2D4-81B47537B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Gite, uscite, laboratori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B564B1AE-7277-E2E1-AC05-11E7052F89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2281238"/>
            <a:ext cx="10873740" cy="3700462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marL="0" indent="0" rtl="0">
              <a:buNone/>
            </a:pPr>
            <a:r>
              <a:rPr lang="it-IT" sz="2400" dirty="0"/>
              <a:t>La proposta del centro estivo sarà ulteriormente arricchita da:</a:t>
            </a:r>
            <a:br>
              <a:rPr lang="it-IT" sz="2400" dirty="0"/>
            </a:br>
            <a:endParaRPr lang="it-IT" sz="2400" dirty="0"/>
          </a:p>
          <a:p>
            <a:pPr rtl="0"/>
            <a:r>
              <a:rPr lang="it-IT" sz="2400" b="1" dirty="0"/>
              <a:t>1 gita / uscita sul territorio</a:t>
            </a:r>
            <a:r>
              <a:rPr lang="it-IT" sz="2400" dirty="0"/>
              <a:t> a settimana</a:t>
            </a:r>
          </a:p>
          <a:p>
            <a:pPr rtl="0"/>
            <a:r>
              <a:rPr lang="it-IT" sz="2400" b="1" dirty="0"/>
              <a:t>1 laboratorio a settimana</a:t>
            </a:r>
            <a:r>
              <a:rPr lang="it-IT" sz="2400" dirty="0"/>
              <a:t> curato da un laboratorista esperto in varie specialità ludiche (esempi: sport, teatro, musica, ecc.)</a:t>
            </a:r>
          </a:p>
          <a:p>
            <a:pPr marL="0" indent="0" rtl="0">
              <a:buNone/>
            </a:pPr>
            <a:endParaRPr lang="it-IT" sz="2400" b="1" dirty="0"/>
          </a:p>
          <a:p>
            <a:pPr marL="0" indent="0">
              <a:buNone/>
            </a:pPr>
            <a:r>
              <a:rPr lang="it-IT" altLang="it-IT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  <a:r>
              <a:rPr lang="it-IT" altLang="it-IT" b="1" i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L’effettiva programmazione verrà comunicata settimanalmente alle famiglie</a:t>
            </a:r>
            <a:endParaRPr lang="it-IT" b="1" u="sng" dirty="0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55AA2AF-162C-4B53-12CB-67D987338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igura a mano libera 19">
              <a:extLst>
                <a:ext uri="{FF2B5EF4-FFF2-40B4-BE49-F238E27FC236}">
                  <a16:creationId xmlns:a16="http://schemas.microsoft.com/office/drawing/2014/main" id="{E94403DC-5C36-C78D-D9CF-B4AB7A5E4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1" name="Figura a mano libera 20">
              <a:extLst>
                <a:ext uri="{FF2B5EF4-FFF2-40B4-BE49-F238E27FC236}">
                  <a16:creationId xmlns:a16="http://schemas.microsoft.com/office/drawing/2014/main" id="{FC33E23C-1219-84D9-85CC-C7768B8B7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id="{361D8751-CD86-2FEF-EB36-92AD1A6E8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801810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DF850-AAD7-0BFF-482D-36D258942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B873E1-4C06-885A-A63B-9AB47AEE3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Elenco materiale necessario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D9005A-15CD-1D09-E088-4E27EEC409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5" y="2281238"/>
            <a:ext cx="10939236" cy="4387190"/>
          </a:xfrm>
        </p:spPr>
        <p:txBody>
          <a:bodyPr tIns="457200" rtlCol="0">
            <a:normAutofit fontScale="92500"/>
          </a:bodyPr>
          <a:lstStyle>
            <a:defPPr>
              <a:defRPr lang="it-IT"/>
            </a:defPPr>
          </a:lstStyle>
          <a:p>
            <a:r>
              <a:rPr lang="it-IT" dirty="0">
                <a:solidFill>
                  <a:schemeClr val="bg1">
                    <a:lumMod val="75000"/>
                    <a:lumOff val="25000"/>
                  </a:schemeClr>
                </a:solidFill>
              </a:rPr>
              <a:t>BOTTIGLIETTA / BORRACCIA CON ACQUA</a:t>
            </a:r>
          </a:p>
          <a:p>
            <a:r>
              <a:rPr lang="it-IT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CAPPELLINO (BERRETTO ESTIVO)</a:t>
            </a:r>
          </a:p>
          <a:p>
            <a:r>
              <a:rPr lang="it-IT" dirty="0">
                <a:solidFill>
                  <a:schemeClr val="bg1">
                    <a:lumMod val="75000"/>
                    <a:lumOff val="25000"/>
                  </a:schemeClr>
                </a:solidFill>
              </a:rPr>
              <a:t>ZAINO CON CAMBIO COMPLETO (MAGLIETTA, PANTALONI, MUTANDE, CALZE) DA LASCIARE A SCUOLA PER EVENTUALI NECESSITA’ </a:t>
            </a:r>
          </a:p>
          <a:p>
            <a:r>
              <a:rPr lang="it-IT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SPRAY ANTI-ZANZARE</a:t>
            </a:r>
          </a:p>
          <a:p>
            <a:r>
              <a:rPr lang="it-IT" dirty="0">
                <a:solidFill>
                  <a:schemeClr val="bg1">
                    <a:lumMod val="75000"/>
                    <a:lumOff val="25000"/>
                  </a:schemeClr>
                </a:solidFill>
              </a:rPr>
              <a:t>FAZZOLETTI</a:t>
            </a:r>
          </a:p>
          <a:p>
            <a:pPr marL="0" indent="0">
              <a:buNone/>
            </a:pPr>
            <a:endParaRPr lang="it-IT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it-IT" sz="2200" i="1" u="sng" dirty="0">
                <a:solidFill>
                  <a:srgbClr val="FF0000"/>
                </a:solidFill>
              </a:rPr>
              <a:t>TUTTO IL MATERIALE </a:t>
            </a:r>
            <a:r>
              <a:rPr lang="it-IT" sz="1300" i="1" u="sng" dirty="0">
                <a:solidFill>
                  <a:srgbClr val="FF0000"/>
                </a:solidFill>
              </a:rPr>
              <a:t>(ad esclusione dei fazzoletti) </a:t>
            </a:r>
            <a:r>
              <a:rPr lang="it-IT" sz="2200" i="1" u="sng" dirty="0">
                <a:solidFill>
                  <a:srgbClr val="FF0000"/>
                </a:solidFill>
              </a:rPr>
              <a:t>DEVE ESSERE CONTRASSEGNATO CON «NOME e COGNOME»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50A12EE-CACE-D581-E46C-0D528C04E61A}"/>
              </a:ext>
            </a:extLst>
          </p:cNvPr>
          <p:cNvSpPr txBox="1"/>
          <p:nvPr/>
        </p:nvSpPr>
        <p:spPr>
          <a:xfrm>
            <a:off x="7316561" y="4639747"/>
            <a:ext cx="421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In caso di uscita sul territorio, gita o uscita in piscina, l’occorrente specifico da portare </a:t>
            </a:r>
            <a:r>
              <a:rPr lang="it-IT" u="sng" dirty="0">
                <a:solidFill>
                  <a:schemeClr val="bg1"/>
                </a:solidFill>
              </a:rPr>
              <a:t>sarà comunicato dal coordinatore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CEE33B25-17D4-728B-1716-6D88275D9DC8}"/>
              </a:ext>
            </a:extLst>
          </p:cNvPr>
          <p:cNvSpPr/>
          <p:nvPr/>
        </p:nvSpPr>
        <p:spPr>
          <a:xfrm>
            <a:off x="6063343" y="4931029"/>
            <a:ext cx="821094" cy="3407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53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Contatti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00A15A8-3D74-0C57-0F82-471CE862C7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4549552"/>
            <a:ext cx="5955730" cy="1645920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In prossimità dell’avvio del Centro Estivo</a:t>
            </a:r>
          </a:p>
          <a:p>
            <a:pPr algn="ctr">
              <a:spcBef>
                <a:spcPts val="0"/>
              </a:spcBef>
              <a:defRPr/>
            </a:pP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sarà fornito il recapito telefonico del «Coordinatore di sede»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B8CE60-587E-1D5C-8B50-ED3441BA4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835" y="400050"/>
            <a:ext cx="5486400" cy="836294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Sede e indirizzo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02AE9C-BA1D-195E-3B93-A5A0CC03D8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9835" y="4568602"/>
            <a:ext cx="5486400" cy="164592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Istituto Comprensivo di Turate</a:t>
            </a:r>
          </a:p>
          <a:p>
            <a:pPr rtl="0"/>
            <a:r>
              <a:rPr lang="it-IT" dirty="0"/>
              <a:t>Via Giuseppe Garibaldi, 39</a:t>
            </a:r>
          </a:p>
          <a:p>
            <a:pPr rtl="0"/>
            <a:r>
              <a:rPr lang="it-IT" dirty="0"/>
              <a:t>22078 Turate (CO)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CB4C4CB-0EB9-BFF9-2865-C3472EF50182}"/>
              </a:ext>
            </a:extLst>
          </p:cNvPr>
          <p:cNvSpPr txBox="1"/>
          <p:nvPr/>
        </p:nvSpPr>
        <p:spPr>
          <a:xfrm>
            <a:off x="6299835" y="1855356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chemeClr val="bg1"/>
                </a:solidFill>
              </a:rPr>
              <a:t>Il centro estivo ha sede presso l’Istituto Comprensivo di Turate, nei medesimi spazi adibiti al servizio </a:t>
            </a:r>
            <a:r>
              <a:rPr lang="it-IT" sz="2400" dirty="0" err="1">
                <a:solidFill>
                  <a:schemeClr val="bg1"/>
                </a:solidFill>
              </a:rPr>
              <a:t>pre</a:t>
            </a:r>
            <a:r>
              <a:rPr lang="it-IT" sz="2400" dirty="0">
                <a:solidFill>
                  <a:schemeClr val="bg1"/>
                </a:solidFill>
              </a:rPr>
              <a:t> e post scuola.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B4716F4-D44F-73B3-0A56-BBE4F1064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72" y="0"/>
            <a:ext cx="5210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71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Periodo ed orari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2281238"/>
            <a:ext cx="7810500" cy="3700462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marL="0" indent="0" rtl="0">
              <a:buNone/>
            </a:pPr>
            <a:r>
              <a:rPr lang="it-IT" sz="2400" dirty="0"/>
              <a:t>L’attività del centro estivo si svolgerà nel seguente periodo e fascia oraria:</a:t>
            </a:r>
            <a:br>
              <a:rPr lang="it-IT" sz="2400" dirty="0"/>
            </a:br>
            <a:endParaRPr lang="it-IT" sz="2400" dirty="0"/>
          </a:p>
          <a:p>
            <a:pPr rtl="0"/>
            <a:r>
              <a:rPr lang="it-IT" sz="2400" dirty="0"/>
              <a:t>Dal </a:t>
            </a:r>
            <a:r>
              <a:rPr lang="it-IT" sz="2400" b="1" dirty="0"/>
              <a:t>06/07/2026</a:t>
            </a:r>
            <a:r>
              <a:rPr lang="it-IT" sz="2400" dirty="0"/>
              <a:t> al </a:t>
            </a:r>
            <a:r>
              <a:rPr lang="it-IT" sz="2400" b="1" dirty="0"/>
              <a:t>31/07/2026</a:t>
            </a:r>
            <a:br>
              <a:rPr lang="it-IT" sz="2400" b="1" dirty="0"/>
            </a:br>
            <a:endParaRPr lang="it-IT" sz="2400" b="1" dirty="0"/>
          </a:p>
          <a:p>
            <a:pPr rtl="0"/>
            <a:r>
              <a:rPr lang="it-IT" sz="2400" u="sng" dirty="0"/>
              <a:t>Dal lunedì al venerdì</a:t>
            </a:r>
            <a:r>
              <a:rPr lang="it-IT" sz="2400" dirty="0"/>
              <a:t> </a:t>
            </a:r>
            <a:r>
              <a:rPr lang="it-IT" sz="2400" b="1" dirty="0"/>
              <a:t>dalle ore 8:00 alle ore 17:30</a:t>
            </a:r>
            <a:endParaRPr lang="it-IT" sz="2400" dirty="0"/>
          </a:p>
          <a:p>
            <a:pPr rtl="0"/>
            <a:endParaRPr lang="it-IT" dirty="0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igura a mano libera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1" name="Figura a mano libera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Obiettivi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0BF7389-C916-133E-3F2F-6837084AF456}"/>
              </a:ext>
            </a:extLst>
          </p:cNvPr>
          <p:cNvSpPr txBox="1"/>
          <p:nvPr/>
        </p:nvSpPr>
        <p:spPr>
          <a:xfrm>
            <a:off x="699796" y="2593910"/>
            <a:ext cx="96729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Il centro estivo è un servizio finalizzato al </a:t>
            </a:r>
            <a:r>
              <a:rPr lang="it-IT" b="1" dirty="0">
                <a:solidFill>
                  <a:schemeClr val="bg1"/>
                </a:solidFill>
              </a:rPr>
              <a:t>supporto alle famiglie</a:t>
            </a:r>
            <a:r>
              <a:rPr lang="it-IT" dirty="0">
                <a:solidFill>
                  <a:schemeClr val="bg1"/>
                </a:solidFill>
              </a:rPr>
              <a:t> nella conciliazione tra impegni lavorativi e accudimento dei figli;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E’ progettato al fine di offrire una </a:t>
            </a:r>
            <a:r>
              <a:rPr lang="it-IT" b="1" dirty="0">
                <a:solidFill>
                  <a:schemeClr val="bg1"/>
                </a:solidFill>
              </a:rPr>
              <a:t>proposta educativa</a:t>
            </a:r>
            <a:r>
              <a:rPr lang="it-IT" dirty="0">
                <a:solidFill>
                  <a:schemeClr val="bg1"/>
                </a:solidFill>
              </a:rPr>
              <a:t> volta a promuovere nei minori opportunità di </a:t>
            </a:r>
            <a:r>
              <a:rPr lang="it-IT" u="sng" dirty="0">
                <a:solidFill>
                  <a:schemeClr val="bg1"/>
                </a:solidFill>
              </a:rPr>
              <a:t>crescita, socializzazione</a:t>
            </a:r>
            <a:r>
              <a:rPr lang="it-IT" dirty="0">
                <a:solidFill>
                  <a:schemeClr val="bg1"/>
                </a:solidFill>
              </a:rPr>
              <a:t> e consolidamento delle </a:t>
            </a:r>
            <a:r>
              <a:rPr lang="it-IT" u="sng" dirty="0">
                <a:solidFill>
                  <a:schemeClr val="bg1"/>
                </a:solidFill>
              </a:rPr>
              <a:t>corrette relazioni interpersonali;</a:t>
            </a:r>
            <a:br>
              <a:rPr lang="it-IT" dirty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Tale scopo viene perseguito attraverso la </a:t>
            </a:r>
            <a:r>
              <a:rPr lang="it-IT" b="1" dirty="0">
                <a:solidFill>
                  <a:schemeClr val="bg1"/>
                </a:solidFill>
              </a:rPr>
              <a:t>condivisione di momenti di svago</a:t>
            </a:r>
            <a:r>
              <a:rPr lang="it-IT" dirty="0">
                <a:solidFill>
                  <a:schemeClr val="bg1"/>
                </a:solidFill>
              </a:rPr>
              <a:t>, in un </a:t>
            </a:r>
            <a:r>
              <a:rPr lang="it-IT" u="sng" dirty="0">
                <a:solidFill>
                  <a:schemeClr val="bg1"/>
                </a:solidFill>
              </a:rPr>
              <a:t>contesto organizzato</a:t>
            </a:r>
            <a:r>
              <a:rPr lang="it-IT" dirty="0">
                <a:solidFill>
                  <a:schemeClr val="bg1"/>
                </a:solidFill>
              </a:rPr>
              <a:t> e sotto la guida di personale specificamente preparato;</a:t>
            </a:r>
            <a:br>
              <a:rPr lang="it-IT" dirty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Attraverso la progettazione e l’organizzazione di </a:t>
            </a:r>
            <a:r>
              <a:rPr lang="it-IT" b="1" dirty="0">
                <a:solidFill>
                  <a:schemeClr val="bg1"/>
                </a:solidFill>
              </a:rPr>
              <a:t>giochi strutturati, attività sportive, attività laboratoriali, uscite sul territorio e gite</a:t>
            </a:r>
            <a:r>
              <a:rPr lang="it-IT" dirty="0">
                <a:solidFill>
                  <a:schemeClr val="bg1"/>
                </a:solidFill>
              </a:rPr>
              <a:t>, i minori vengono guidati verso l’acquisizione e/o la valorizzazione delle loro </a:t>
            </a:r>
            <a:r>
              <a:rPr lang="it-IT" u="sng" dirty="0">
                <a:solidFill>
                  <a:schemeClr val="bg1"/>
                </a:solidFill>
              </a:rPr>
              <a:t>specifiche potenzialità</a:t>
            </a:r>
            <a:r>
              <a:rPr lang="it-IT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2A871D-B15E-C971-7C85-0AF173E3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 rtlCol="0" anchor="b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dirty="0"/>
              <a:t>Tema conduttore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F2E863-4A4C-76FE-444A-083F930433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4360" y="3279579"/>
            <a:ext cx="5044440" cy="2994415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2800" dirty="0"/>
              <a:t>Il centro estivo 2026 è intitolato </a:t>
            </a:r>
            <a:r>
              <a:rPr lang="it-IT" sz="2800" b="1" dirty="0"/>
              <a:t>«Angoli di Mondo».</a:t>
            </a:r>
            <a:br>
              <a:rPr lang="it-IT" sz="2800" dirty="0"/>
            </a:br>
            <a:endParaRPr lang="it-IT" sz="2800" dirty="0"/>
          </a:p>
          <a:p>
            <a:pPr rtl="0"/>
            <a:endParaRPr lang="it-IT" dirty="0"/>
          </a:p>
        </p:txBody>
      </p:sp>
      <p:pic>
        <p:nvPicPr>
          <p:cNvPr id="8" name="Segnaposto immagine 7" descr="Immagine che contiene aria aperta, fiore, natura, dipinto&#10;&#10;Il contenuto generato dall'IA potrebbe non essere corretto.">
            <a:extLst>
              <a:ext uri="{FF2B5EF4-FFF2-40B4-BE49-F238E27FC236}">
                <a16:creationId xmlns:a16="http://schemas.microsoft.com/office/drawing/2014/main" id="{770E3755-1DF3-2F07-7944-82017890D32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5" b="7405"/>
          <a:stretch/>
        </p:blipFill>
        <p:spPr>
          <a:xfrm>
            <a:off x="6096023" y="0"/>
            <a:ext cx="611817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364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D29B5-1B58-809F-FEA7-B82105E9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885" y="3499667"/>
            <a:ext cx="4939666" cy="2387949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Tema conduttore	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7C3632C-2D2E-7026-33B8-EE42DA4BDB5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7" y="1073022"/>
            <a:ext cx="5198269" cy="5495730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Attraverso le attività proposte, i bambini e le bambine si imbarcheranno in un </a:t>
            </a:r>
            <a:r>
              <a:rPr lang="it-IT" b="1" dirty="0"/>
              <a:t>«viaggio» alla scoperta dei quattro punti cardinali e dei relativi «angoli di mondo»</a:t>
            </a:r>
            <a:r>
              <a:rPr lang="it-IT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In questo percorso, saranno accompagnati da </a:t>
            </a:r>
            <a:r>
              <a:rPr lang="it-IT" b="1" dirty="0"/>
              <a:t>quattro celebri esploratori</a:t>
            </a:r>
            <a:r>
              <a:rPr lang="it-IT" dirty="0"/>
              <a:t>, di cui i bambini scopriranno le gesta e la vita;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Ogni settimana, questi personaggi proporranno loro una «sfida» in campo esplorativo, che si tradurrà in </a:t>
            </a:r>
            <a:r>
              <a:rPr lang="it-IT" b="1" dirty="0"/>
              <a:t>un’attività, un artefatto o un’esperienza</a:t>
            </a:r>
            <a:r>
              <a:rPr lang="it-IT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Il tema conduttore proposto mira a promuovere tanto la </a:t>
            </a:r>
            <a:r>
              <a:rPr lang="it-IT" b="1" dirty="0"/>
              <a:t>conoscenza delle porzioni di mondo più lontane</a:t>
            </a:r>
            <a:r>
              <a:rPr lang="it-IT" dirty="0"/>
              <a:t>, quanto il valore della </a:t>
            </a:r>
            <a:r>
              <a:rPr lang="it-IT" b="1" dirty="0"/>
              <a:t>pluralità etnica </a:t>
            </a:r>
            <a:r>
              <a:rPr lang="it-IT" dirty="0"/>
              <a:t>e della </a:t>
            </a:r>
            <a:r>
              <a:rPr lang="it-IT" b="1" dirty="0"/>
              <a:t>multiculturalità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822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759DC4-8B30-98A0-5BAB-C78BA4A4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 rtlCol="0" anchor="b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dirty="0"/>
              <a:t>Tema conduttore: i protagonisti</a:t>
            </a:r>
          </a:p>
        </p:txBody>
      </p:sp>
      <p:pic>
        <p:nvPicPr>
          <p:cNvPr id="6" name="Segnaposto contenuto 5" descr="Immagine che contiene Barba umana, Viso umano, disegno, dipinto&#10;&#10;Il contenuto generato dall'IA potrebbe non essere corretto.">
            <a:extLst>
              <a:ext uri="{FF2B5EF4-FFF2-40B4-BE49-F238E27FC236}">
                <a16:creationId xmlns:a16="http://schemas.microsoft.com/office/drawing/2014/main" id="{C229990C-69E6-C9B8-116F-82ADC103799B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 r="10023"/>
          <a:stretch>
            <a:fillRect/>
          </a:stretch>
        </p:blipFill>
        <p:spPr>
          <a:xfrm>
            <a:off x="594360" y="2676525"/>
            <a:ext cx="4490827" cy="3597470"/>
          </a:xfrm>
          <a:prstGeom prst="rect">
            <a:avLst/>
          </a:prstGeom>
          <a:noFill/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96FB3A-B62C-3DAB-4FD1-B4EBDD650AE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881898" y="2676525"/>
            <a:ext cx="4490827" cy="3597470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b="1" dirty="0"/>
              <a:t>Marco Polo</a:t>
            </a:r>
            <a:r>
              <a:rPr lang="it-IT" sz="1600" dirty="0"/>
              <a:t>, il grande Esploratore, guiderà i bambini verso l’</a:t>
            </a:r>
            <a:r>
              <a:rPr lang="it-IT" sz="1600" b="1" dirty="0"/>
              <a:t>Oriente</a:t>
            </a:r>
            <a:r>
              <a:rPr lang="it-IT" sz="1600" dirty="0"/>
              <a:t>, alla scoperta delle </a:t>
            </a:r>
            <a:r>
              <a:rPr lang="it-IT" sz="1600" u="sng" dirty="0"/>
              <a:t>culture asiatiche</a:t>
            </a:r>
            <a:r>
              <a:rPr lang="it-IT" sz="16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b="1" dirty="0"/>
              <a:t>Cristoforo Colombo</a:t>
            </a:r>
            <a:r>
              <a:rPr lang="it-IT" sz="1600" dirty="0"/>
              <a:t>, il celebre </a:t>
            </a:r>
            <a:r>
              <a:rPr lang="it-IT" sz="1600" b="1" dirty="0"/>
              <a:t>Navigatore</a:t>
            </a:r>
            <a:r>
              <a:rPr lang="it-IT" sz="1600" dirty="0"/>
              <a:t>, li accompagnerà nelle </a:t>
            </a:r>
            <a:r>
              <a:rPr lang="it-IT" sz="1600" u="sng" dirty="0"/>
              <a:t>pianure sterminate dell’America</a:t>
            </a:r>
            <a:r>
              <a:rPr lang="it-IT" sz="16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dirty="0"/>
              <a:t>Con Robert Peroni, viaggiatore italiano che da più di 40 anni vive con gli Inuit, conosceranno i ghiacci polari e le popolazioni artiche;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dirty="0"/>
              <a:t>David Livingstone, infine, li porterà ad esplorare l’Africa, incontrare gli animali della savana e le tribù che ancora oggi vivono nell’estremo Sud del continente.</a:t>
            </a:r>
          </a:p>
          <a:p>
            <a:pPr lvl="1" rtl="0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850768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76A9A9A7-F1D2-237D-AC72-E21A286F0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Giornata-tipo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B14AAA-1F04-769D-E7F0-4F68C8EB92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4361" y="779947"/>
            <a:ext cx="2825115" cy="399906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La giornata-tipo presso il centro estivo sarà articolata dedicando: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it-IT" dirty="0"/>
              <a:t>le mattinate ad attività laboratoriali, sportive ed esplorative;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it-IT" dirty="0"/>
              <a:t>I pomeriggi all’animazione e ai giochi «classici» in grande gruppo 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7DD6800B-8F1F-2C47-7BA8-E713FB28217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72761942"/>
              </p:ext>
            </p:extLst>
          </p:nvPr>
        </p:nvGraphicFramePr>
        <p:xfrm>
          <a:off x="3670300" y="584199"/>
          <a:ext cx="7927974" cy="449165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77357">
                  <a:extLst>
                    <a:ext uri="{9D8B030D-6E8A-4147-A177-3AD203B41FA5}">
                      <a16:colId xmlns:a16="http://schemas.microsoft.com/office/drawing/2014/main" val="2210902615"/>
                    </a:ext>
                  </a:extLst>
                </a:gridCol>
                <a:gridCol w="5850617">
                  <a:extLst>
                    <a:ext uri="{9D8B030D-6E8A-4147-A177-3AD203B41FA5}">
                      <a16:colId xmlns:a16="http://schemas.microsoft.com/office/drawing/2014/main" val="2742239136"/>
                    </a:ext>
                  </a:extLst>
                </a:gridCol>
              </a:tblGrid>
              <a:tr h="561457">
                <a:tc>
                  <a:txBody>
                    <a:bodyPr/>
                    <a:lstStyle/>
                    <a:p>
                      <a:r>
                        <a:rPr lang="it-IT" dirty="0"/>
                        <a:t>ORARIO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ATTIVITA’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2961083"/>
                  </a:ext>
                </a:extLst>
              </a:tr>
              <a:tr h="561457">
                <a:tc>
                  <a:txBody>
                    <a:bodyPr/>
                    <a:lstStyle/>
                    <a:p>
                      <a:r>
                        <a:rPr lang="it-IT" dirty="0"/>
                        <a:t>8:00 – 9:00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INGRESSO E ACCOGLIENZA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1385965"/>
                  </a:ext>
                </a:extLst>
              </a:tr>
              <a:tr h="561457">
                <a:tc>
                  <a:txBody>
                    <a:bodyPr/>
                    <a:lstStyle/>
                    <a:p>
                      <a:r>
                        <a:rPr lang="it-IT" dirty="0"/>
                        <a:t>9:00 – 10:30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ATTIVITA’ LABORATORIALI E/O SPORTIVE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8173485"/>
                  </a:ext>
                </a:extLst>
              </a:tr>
              <a:tr h="561457">
                <a:tc>
                  <a:txBody>
                    <a:bodyPr/>
                    <a:lstStyle/>
                    <a:p>
                      <a:r>
                        <a:rPr lang="it-IT" dirty="0"/>
                        <a:t>10:30-11:00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MERENDA E GIOCO LIBERO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0091365"/>
                  </a:ext>
                </a:extLst>
              </a:tr>
              <a:tr h="561457">
                <a:tc>
                  <a:txBody>
                    <a:bodyPr/>
                    <a:lstStyle/>
                    <a:p>
                      <a:r>
                        <a:rPr lang="it-IT" dirty="0"/>
                        <a:t>11:00-12:30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ATTIVITA’ LABORATORIALI E/O SPORTIVE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656755"/>
                  </a:ext>
                </a:extLst>
              </a:tr>
              <a:tr h="561457">
                <a:tc>
                  <a:txBody>
                    <a:bodyPr/>
                    <a:lstStyle/>
                    <a:p>
                      <a:r>
                        <a:rPr lang="it-IT" dirty="0"/>
                        <a:t>12:30-14:00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PRANZO E GIOCO NON STRUTTURATO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6658389"/>
                  </a:ext>
                </a:extLst>
              </a:tr>
              <a:tr h="561457">
                <a:tc>
                  <a:txBody>
                    <a:bodyPr/>
                    <a:lstStyle/>
                    <a:p>
                      <a:r>
                        <a:rPr lang="it-IT" dirty="0"/>
                        <a:t>14:00-16:30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ANIMAZIONE, GIOCHI IN GRANDE GRUPPO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3400438"/>
                  </a:ext>
                </a:extLst>
              </a:tr>
              <a:tr h="561457">
                <a:tc>
                  <a:txBody>
                    <a:bodyPr/>
                    <a:lstStyle/>
                    <a:p>
                      <a:r>
                        <a:rPr lang="it-IT" dirty="0"/>
                        <a:t>16:30-17:30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RIORDINO E USCITA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0308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695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A33CD-D48B-2DC7-42BC-D41CA7A61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1724C19-EAE4-61B4-6D30-A2B28DB66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Attività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CD4536-392A-1A5B-46D1-0C37BA43FC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2281238"/>
            <a:ext cx="7810500" cy="3700462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marL="0" indent="0" rtl="0">
              <a:buNone/>
            </a:pPr>
            <a:r>
              <a:rPr lang="it-IT" dirty="0"/>
              <a:t>L’offerta quotidiana delle attività verrà articolata e comunicata settimanalmente, spaziando tra le seguenti proposte:</a:t>
            </a:r>
          </a:p>
          <a:p>
            <a:r>
              <a:rPr lang="it-IT" dirty="0"/>
              <a:t>Laboratori creativo-manipolativi e sperimentali: pasta di sale, materiali da riciclo, piccoli esperimenti scientifici;</a:t>
            </a:r>
          </a:p>
          <a:p>
            <a:r>
              <a:rPr lang="it-IT" dirty="0"/>
              <a:t>Laboratori artistico-espressivi: pittura, scultura, laboratorio teatrale, laboratorio musicale, scrittura creativa;</a:t>
            </a:r>
          </a:p>
          <a:p>
            <a:r>
              <a:rPr lang="it-IT" dirty="0"/>
              <a:t>Attività sportive: atletica, ginnastica, sport con la palla;</a:t>
            </a:r>
          </a:p>
          <a:p>
            <a:r>
              <a:rPr lang="it-IT" dirty="0"/>
              <a:t>Animazione e attività in grande gruppo: Castellone, caccia al tesoro, talent show, ruba bandiera, balli di gruppo.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7F91A8C1-44DE-33E2-3140-8863832EC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igura a mano libera 19">
              <a:extLst>
                <a:ext uri="{FF2B5EF4-FFF2-40B4-BE49-F238E27FC236}">
                  <a16:creationId xmlns:a16="http://schemas.microsoft.com/office/drawing/2014/main" id="{0B51B56F-822C-D24D-806C-4BE87B81A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1" name="Figura a mano libera 20">
              <a:extLst>
                <a:ext uri="{FF2B5EF4-FFF2-40B4-BE49-F238E27FC236}">
                  <a16:creationId xmlns:a16="http://schemas.microsoft.com/office/drawing/2014/main" id="{575BB129-547E-D332-65E8-50EA67F15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id="{0F8B4F5C-6FD1-D0E9-F521-51B57F4D0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356807091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ta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32794_TF78853419_Win32" id="{3ED6E92A-08EA-49C8-8CDD-3C359BC72750}" vid="{18A8D122-DF74-4B77-85CD-55A103CD41C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{ED010C3E-F792-4491-924B-6A1DABCD9D36}TFd3b75063-ff25-434d-b12c-efeaf07d16c334affd20_win32-5734969a4ae3</Template>
  <TotalTime>1185</TotalTime>
  <Words>732</Words>
  <Application>Microsoft Office PowerPoint</Application>
  <PresentationFormat>Widescreen</PresentationFormat>
  <Paragraphs>86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Franklin Gothic Book</vt:lpstr>
      <vt:lpstr>Franklin Gothic Demi</vt:lpstr>
      <vt:lpstr>Personalizzata</vt:lpstr>
      <vt:lpstr>CENTRO ESTIVO  2026</vt:lpstr>
      <vt:lpstr>Sede e indirizzo</vt:lpstr>
      <vt:lpstr>Periodo ed orari</vt:lpstr>
      <vt:lpstr>Obiettivi</vt:lpstr>
      <vt:lpstr>Tema conduttore</vt:lpstr>
      <vt:lpstr>Tema conduttore </vt:lpstr>
      <vt:lpstr>Tema conduttore: i protagonisti</vt:lpstr>
      <vt:lpstr>Giornata-tipo</vt:lpstr>
      <vt:lpstr>Attività</vt:lpstr>
      <vt:lpstr>Gite, uscite, laboratori</vt:lpstr>
      <vt:lpstr>Elenco materiale necessario</vt:lpstr>
      <vt:lpstr>Contatti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PA-Meda Matteo</dc:creator>
  <cp:lastModifiedBy>Annalisa Rimoldi</cp:lastModifiedBy>
  <cp:revision>16</cp:revision>
  <dcterms:created xsi:type="dcterms:W3CDTF">2026-02-16T15:37:26Z</dcterms:created>
  <dcterms:modified xsi:type="dcterms:W3CDTF">2026-04-27T07:15:38Z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